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32" r:id="rId2"/>
  </p:sldMasterIdLst>
  <p:notesMasterIdLst>
    <p:notesMasterId r:id="rId24"/>
  </p:notesMasterIdLst>
  <p:sldIdLst>
    <p:sldId id="1370" r:id="rId3"/>
    <p:sldId id="398" r:id="rId4"/>
    <p:sldId id="381" r:id="rId5"/>
    <p:sldId id="382" r:id="rId6"/>
    <p:sldId id="383" r:id="rId7"/>
    <p:sldId id="384" r:id="rId8"/>
    <p:sldId id="385" r:id="rId9"/>
    <p:sldId id="386" r:id="rId10"/>
    <p:sldId id="387" r:id="rId11"/>
    <p:sldId id="388" r:id="rId12"/>
    <p:sldId id="389" r:id="rId13"/>
    <p:sldId id="390" r:id="rId14"/>
    <p:sldId id="391" r:id="rId15"/>
    <p:sldId id="392" r:id="rId16"/>
    <p:sldId id="393" r:id="rId17"/>
    <p:sldId id="394" r:id="rId18"/>
    <p:sldId id="395" r:id="rId19"/>
    <p:sldId id="396" r:id="rId20"/>
    <p:sldId id="397" r:id="rId21"/>
    <p:sldId id="289" r:id="rId22"/>
    <p:sldId id="31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E753A-3EEF-4628-BBC3-33A0A125F8A7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788CC-C308-412F-99A9-DCC379BBAA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86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lecture  of CS-Leadership Strategies Course that is requirement of Computer Science Degree Program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E2D220-9688-473C-BF35-629F63FA6E9C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13181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Jargon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the term for specialized or technical language that is only understood by those who are members of a group or who perform a specific trade. For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 legal profession has many terms that are considered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jargon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or terms that only lawyers and judges use frequently.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B0A32A-1859-43A7-89AF-4DB8B940B27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0554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/>
              <a:t>“I think the power of persuasion would be the greatest super power of all time.”</a:t>
            </a:r>
            <a:endParaRPr lang="en-US" dirty="0"/>
          </a:p>
          <a:p>
            <a:r>
              <a:rPr lang="en-US" i="1" dirty="0"/>
              <a:t>Jenny Cullen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B0A32A-1859-43A7-89AF-4DB8B940B27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7572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6" title="Page Number Shape"/>
          <p:cNvSpPr/>
          <p:nvPr/>
        </p:nvSpPr>
        <p:spPr bwMode="auto">
          <a:xfrm>
            <a:off x="8736012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6685" y="1143294"/>
            <a:ext cx="527577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58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6685" y="5537926"/>
            <a:ext cx="527577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1800" b="0" i="1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16685" y="6314441"/>
            <a:ext cx="1197467" cy="365125"/>
          </a:xfrm>
        </p:spPr>
        <p:txBody>
          <a:bodyPr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fld id="{04AF466F-BDA4-4F18-9C7B-FF0A9A1B0E80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50444" y="6314441"/>
            <a:ext cx="3842012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6012" y="1416217"/>
            <a:ext cx="407987" cy="365125"/>
          </a:xfrm>
        </p:spPr>
        <p:txBody>
          <a:bodyPr/>
          <a:lstStyle>
            <a:lvl1pPr algn="r">
              <a:defRPr>
                <a:solidFill>
                  <a:schemeClr val="accent1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580391" y="1257300"/>
            <a:ext cx="0" cy="560070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80391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755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57539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 title="Page Number Shape"/>
          <p:cNvSpPr/>
          <p:nvPr/>
        </p:nvSpPr>
        <p:spPr bwMode="auto">
          <a:xfrm>
            <a:off x="8736012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0755" y="2571723"/>
            <a:ext cx="6222491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5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0755" y="1393748"/>
            <a:ext cx="6301072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1800" b="0" i="1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7216" y="6314440"/>
            <a:ext cx="1197467" cy="365125"/>
          </a:xfrm>
        </p:spPr>
        <p:txBody>
          <a:bodyPr/>
          <a:lstStyle>
            <a:lvl1pPr>
              <a:defRPr sz="900">
                <a:solidFill>
                  <a:schemeClr val="accent1"/>
                </a:solidFill>
              </a:defRPr>
            </a:lvl1pPr>
          </a:lstStyle>
          <a:p>
            <a:fld id="{63A9A7CB-BEE6-4F99-898E-913F06E8E125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60755" y="6314441"/>
            <a:ext cx="4860170" cy="365125"/>
          </a:xfrm>
        </p:spPr>
        <p:txBody>
          <a:bodyPr/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6012" y="1620761"/>
            <a:ext cx="407987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1" y="6178167"/>
            <a:ext cx="7683245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1" y="6178167"/>
            <a:ext cx="7683245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482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  <p15:guide id="0" pos="484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6200" y="540628"/>
            <a:ext cx="4686300" cy="24889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0" y="3712467"/>
            <a:ext cx="4686300" cy="24822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8628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557784"/>
            <a:ext cx="2873502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558065"/>
            <a:ext cx="4690872" cy="913212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0" y="1526122"/>
            <a:ext cx="4690872" cy="17515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6200" y="3700828"/>
            <a:ext cx="4690872" cy="913759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6200" y="4669432"/>
            <a:ext cx="4690872" cy="1752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42748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0016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514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555479"/>
            <a:ext cx="2879082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564147"/>
            <a:ext cx="46863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" y="2621513"/>
            <a:ext cx="2879082" cy="3239537"/>
          </a:xfrm>
        </p:spPr>
        <p:txBody>
          <a:bodyPr>
            <a:normAutofit/>
          </a:bodyPr>
          <a:lstStyle>
            <a:lvl1pPr marL="0" indent="0" algn="r">
              <a:lnSpc>
                <a:spcPct val="125000"/>
              </a:lnSpc>
              <a:spcBef>
                <a:spcPts val="1200"/>
              </a:spcBef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33908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1" y="557262"/>
            <a:ext cx="2882528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3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43350" y="1"/>
            <a:ext cx="4629150" cy="68579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1" y="2621512"/>
            <a:ext cx="2882528" cy="3236976"/>
          </a:xfrm>
        </p:spPr>
        <p:txBody>
          <a:bodyPr>
            <a:normAutofit/>
          </a:bodyPr>
          <a:lstStyle>
            <a:lvl1pPr marL="0" indent="0" algn="r">
              <a:lnSpc>
                <a:spcPct val="125000"/>
              </a:lnSpc>
              <a:spcBef>
                <a:spcPts val="1200"/>
              </a:spcBef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542237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6200" y="640080"/>
            <a:ext cx="4686299" cy="55841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087019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Page Number Shape"/>
          <p:cNvSpPr/>
          <p:nvPr/>
        </p:nvSpPr>
        <p:spPr bwMode="auto">
          <a:xfrm>
            <a:off x="8736012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93074" y="642931"/>
            <a:ext cx="1835003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642933"/>
            <a:ext cx="5303009" cy="46781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902140" y="5927132"/>
            <a:ext cx="2861142" cy="365125"/>
          </a:xfrm>
        </p:spPr>
        <p:txBody>
          <a:bodyPr/>
          <a:lstStyle/>
          <a:p>
            <a:fld id="{327B613C-1AD7-49D3-885D-F654C5CDBAA6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902140" y="6315950"/>
            <a:ext cx="286114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6012" y="5607593"/>
            <a:ext cx="407987" cy="365125"/>
          </a:xfrm>
        </p:spPr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1" y="6199730"/>
            <a:ext cx="7695008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" y="6199730"/>
            <a:ext cx="7695008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844536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  <p15:guide id="0" pos="484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8736012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1500" y="559678"/>
            <a:ext cx="2875430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569066"/>
            <a:ext cx="4686299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1" y="5930061"/>
            <a:ext cx="2861142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750" b="0" i="1" baseline="0">
                <a:solidFill>
                  <a:schemeClr val="accent1"/>
                </a:solidFill>
                <a:latin typeface="+mj-lt"/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1501" y="6314441"/>
            <a:ext cx="2861142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 b="1" i="1" baseline="0">
                <a:solidFill>
                  <a:schemeClr val="accent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012" y="5607593"/>
            <a:ext cx="4079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99730"/>
            <a:ext cx="337185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0" y="6199730"/>
            <a:ext cx="337185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4381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r" defTabSz="685800" rtl="0" eaLnBrk="1" latinLnBrk="0" hangingPunct="1">
        <a:lnSpc>
          <a:spcPct val="90000"/>
        </a:lnSpc>
        <a:spcBef>
          <a:spcPct val="0"/>
        </a:spcBef>
        <a:buNone/>
        <a:defRPr sz="3800" b="0" i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6858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6858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6858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6858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6858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685800" rtl="0" eaLnBrk="1" latinLnBrk="0" hangingPunct="1">
        <a:lnSpc>
          <a:spcPct val="112000"/>
        </a:lnSpc>
        <a:spcBef>
          <a:spcPts val="975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685800" rtl="0" eaLnBrk="1" latinLnBrk="0" hangingPunct="1">
        <a:lnSpc>
          <a:spcPct val="112000"/>
        </a:lnSpc>
        <a:spcBef>
          <a:spcPts val="975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685800" rtl="0" eaLnBrk="1" latinLnBrk="0" hangingPunct="1">
        <a:lnSpc>
          <a:spcPct val="112000"/>
        </a:lnSpc>
        <a:spcBef>
          <a:spcPts val="975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12598" algn="l" defTabSz="685800" rtl="0" eaLnBrk="1" latinLnBrk="0" hangingPunct="1">
        <a:lnSpc>
          <a:spcPct val="112000"/>
        </a:lnSpc>
        <a:spcBef>
          <a:spcPts val="975"/>
        </a:spcBef>
        <a:buFont typeface="Arial" panose="020B0604020202020204" pitchFamily="34" charset="0"/>
        <a:buChar char="•"/>
        <a:defRPr sz="105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pos="7200">
          <p15:clr>
            <a:srgbClr val="F26B43"/>
          </p15:clr>
        </p15:guide>
        <p15:guide id="4" pos="3264">
          <p15:clr>
            <a:srgbClr val="F26B43"/>
          </p15:clr>
        </p15:guide>
        <p15:guide id="0" pos="2124">
          <p15:clr>
            <a:srgbClr val="F26B43"/>
          </p15:clr>
        </p15:guide>
        <p15:guide id="5" pos="360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pos="5400">
          <p15:clr>
            <a:srgbClr val="F26B43"/>
          </p15:clr>
        </p15:guide>
        <p15:guide id="8" pos="24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589" y="747711"/>
            <a:ext cx="1939290" cy="19507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8372" y="5891978"/>
            <a:ext cx="8355725" cy="64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3600" dirty="0"/>
              <a:t>University of Engineering and Technology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8210" y="3389587"/>
            <a:ext cx="82138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u="sng" dirty="0"/>
              <a:t>LEADERSHIP STRATEGIES </a:t>
            </a:r>
          </a:p>
          <a:p>
            <a:pPr algn="ctr"/>
            <a:r>
              <a:rPr lang="en-US" sz="3600" b="1" dirty="0"/>
              <a:t> </a:t>
            </a:r>
          </a:p>
          <a:p>
            <a:pPr algn="ctr"/>
            <a:r>
              <a:rPr lang="en-US" sz="3600" b="1" dirty="0"/>
              <a:t>Department of Computer Science</a:t>
            </a:r>
          </a:p>
          <a:p>
            <a:pPr algn="ctr"/>
            <a:r>
              <a:rPr lang="en-US" sz="3600" b="1" dirty="0"/>
              <a:t>Instructor Name: Ms. Maryam Farooq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EED08FF-8FAC-4049-A0E2-CFDB739F1D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00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84"/>
    </mc:Choice>
    <mc:Fallback xmlns="">
      <p:transition spd="slow" advTm="9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2E86-3175-4CC8-8064-A21033085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C546B"/>
                </a:solidFill>
              </a:rPr>
              <a:t>Use a Power-Oriented Linguistic Style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3D39F-C502-42C1-94D0-4324F7DD8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Speak loudly 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Use the pronoun “I”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Minimize self-criticism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try to make </a:t>
            </a:r>
            <a:r>
              <a:rPr lang="en-US" dirty="0" err="1"/>
              <a:t>Make</a:t>
            </a:r>
            <a:r>
              <a:rPr lang="en-US" dirty="0"/>
              <a:t> your point quickly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Emphasize direct rather than indirect talk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Know exactly what you want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Speak at length, set the agenda for a conversation, make jokes, and laugh. 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Be ready to offer solutions to problems, as well as to suggest a program or plan</a:t>
            </a:r>
          </a:p>
          <a:p>
            <a:pPr algn="just">
              <a:lnSpc>
                <a:spcPct val="150000"/>
              </a:lnSpc>
            </a:pPr>
            <a:endParaRPr lang="en-US" dirty="0"/>
          </a:p>
          <a:p>
            <a:pPr algn="just">
              <a:lnSpc>
                <a:spcPct val="150000"/>
              </a:lnSpc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30493C9-DD4F-4B51-AC8E-F1D4B44134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11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057"/>
    </mc:Choice>
    <mc:Fallback xmlns="">
      <p:transition spd="slow" advTm="138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76BD351-C1A8-4374-8279-9CC82BF979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53533A3-DE77-45D2-90B5-CB90FC147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1C546B"/>
                </a:solidFill>
              </a:rPr>
              <a:t>Use a Power-Oriented Linguistic Style</a:t>
            </a:r>
            <a:endParaRPr lang="en-US" sz="1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7077913-A3C9-4525-B101-AACE66E0C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1230B8F-2AC4-4693-B80B-FA34DE5AB7C9}"/>
              </a:ext>
            </a:extLst>
          </p:cNvPr>
          <p:cNvSpPr txBox="1">
            <a:spLocks/>
          </p:cNvSpPr>
          <p:nvPr/>
        </p:nvSpPr>
        <p:spPr>
          <a:xfrm>
            <a:off x="4038600" y="721466"/>
            <a:ext cx="4686299" cy="56551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83464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12598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Arial" panose="020B0604020202020204" pitchFamily="34" charset="0"/>
              <a:buChar char="•"/>
              <a:defRPr sz="105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/>
              <a:t>Speak loudly </a:t>
            </a:r>
          </a:p>
          <a:p>
            <a:pPr algn="just">
              <a:lnSpc>
                <a:spcPct val="150000"/>
              </a:lnSpc>
            </a:pPr>
            <a:r>
              <a:rPr lang="en-US"/>
              <a:t>Use the pronoun “I”</a:t>
            </a:r>
          </a:p>
          <a:p>
            <a:pPr algn="just">
              <a:lnSpc>
                <a:spcPct val="150000"/>
              </a:lnSpc>
            </a:pPr>
            <a:r>
              <a:rPr lang="en-US"/>
              <a:t>Minimize self-criticism</a:t>
            </a:r>
          </a:p>
          <a:p>
            <a:pPr algn="just">
              <a:lnSpc>
                <a:spcPct val="150000"/>
              </a:lnSpc>
            </a:pPr>
            <a:r>
              <a:rPr lang="en-US"/>
              <a:t>try to make Make your point quickly</a:t>
            </a:r>
          </a:p>
          <a:p>
            <a:pPr algn="just">
              <a:lnSpc>
                <a:spcPct val="150000"/>
              </a:lnSpc>
            </a:pPr>
            <a:r>
              <a:rPr lang="en-US"/>
              <a:t>Emphasize direct rather than indirect talk</a:t>
            </a:r>
          </a:p>
          <a:p>
            <a:pPr algn="just">
              <a:lnSpc>
                <a:spcPct val="150000"/>
              </a:lnSpc>
            </a:pPr>
            <a:r>
              <a:rPr lang="en-US"/>
              <a:t>Know exactly what you want</a:t>
            </a:r>
          </a:p>
          <a:p>
            <a:pPr algn="just">
              <a:lnSpc>
                <a:spcPct val="150000"/>
              </a:lnSpc>
            </a:pPr>
            <a:r>
              <a:rPr lang="en-US"/>
              <a:t>Speak at length, set the agenda for a conversation, make jokes, and laugh. </a:t>
            </a:r>
          </a:p>
          <a:p>
            <a:pPr algn="just">
              <a:lnSpc>
                <a:spcPct val="150000"/>
              </a:lnSpc>
            </a:pPr>
            <a:r>
              <a:rPr lang="en-US"/>
              <a:t>Be ready to offer solutions to problems, as well as to suggest a program or plan</a:t>
            </a:r>
          </a:p>
          <a:p>
            <a:pPr algn="just">
              <a:lnSpc>
                <a:spcPct val="150000"/>
              </a:lnSpc>
            </a:pPr>
            <a:endParaRPr lang="en-US"/>
          </a:p>
          <a:p>
            <a:pPr algn="just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72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76"/>
    </mc:Choice>
    <mc:Fallback xmlns="">
      <p:transition spd="slow" advTm="35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63DE-C201-493C-A0AF-2FC1D60CD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559678"/>
            <a:ext cx="3771900" cy="4952492"/>
          </a:xfrm>
        </p:spPr>
        <p:txBody>
          <a:bodyPr>
            <a:normAutofit/>
          </a:bodyPr>
          <a:lstStyle/>
          <a:p>
            <a:r>
              <a:rPr lang="en-US" sz="4800" b="1" dirty="0"/>
              <a:t>Six Basic Principles of Persuasion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DE9CE-46C4-43F9-BB34-EE509811A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569066"/>
            <a:ext cx="4229099" cy="5655156"/>
          </a:xfrm>
        </p:spPr>
        <p:txBody>
          <a:bodyPr>
            <a:normAutofit fontScale="9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Persuasion is a major form of influence and without influence there is no effective leadership 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Managers may sometimes persuade peers in situations where lines of authority are unclear or do not exist. 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Influence principles ----with a focus on persuasion.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The six principles described next have accompanying tactics that can be used to supplement the other approaches to persuasion described in this chapter.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19015DF-4CC3-44C2-8645-BA4FEF5AE9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56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332"/>
    </mc:Choice>
    <mc:Fallback xmlns="">
      <p:transition spd="slow" advTm="62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F49C6-833F-4CB7-848D-4EAED58BE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569066"/>
            <a:ext cx="4229099" cy="5655156"/>
          </a:xfrm>
        </p:spPr>
        <p:txBody>
          <a:bodyPr>
            <a:normAutofit lnSpcReduction="10000"/>
          </a:bodyPr>
          <a:lstStyle/>
          <a:p>
            <a:pPr lvl="1"/>
            <a:r>
              <a:rPr lang="en-US" i="1" dirty="0"/>
              <a:t>Liking</a:t>
            </a:r>
            <a:r>
              <a:rPr lang="en-US" dirty="0"/>
              <a:t>:  People Like Those Who Like Them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Reciprocity</a:t>
            </a:r>
            <a:r>
              <a:rPr lang="en-US" dirty="0"/>
              <a:t>:  People Repay in Kind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Social Proof</a:t>
            </a:r>
            <a:r>
              <a:rPr lang="en-US" dirty="0"/>
              <a:t>:  People Follow the Lead of Similar Others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Consistency</a:t>
            </a:r>
            <a:r>
              <a:rPr lang="en-US" dirty="0"/>
              <a:t>:  People Alight with Their Clear Commitments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Authority</a:t>
            </a:r>
            <a:r>
              <a:rPr lang="en-US" dirty="0"/>
              <a:t>:  People Defer to Experts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Scarcity</a:t>
            </a:r>
            <a:r>
              <a:rPr lang="en-US" dirty="0"/>
              <a:t>:  People Want More of What They Can Have Less Of</a:t>
            </a:r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A6771FC-42E5-4DCC-99A8-E100B09C73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025E1E8-8F55-4020-AC8C-F2A81FCC9B61}"/>
              </a:ext>
            </a:extLst>
          </p:cNvPr>
          <p:cNvSpPr txBox="1">
            <a:spLocks/>
          </p:cNvSpPr>
          <p:nvPr/>
        </p:nvSpPr>
        <p:spPr>
          <a:xfrm>
            <a:off x="571500" y="633778"/>
            <a:ext cx="3771900" cy="48783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0" i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Six Basic Principles of Persuasion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42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847"/>
    </mc:Choice>
    <mc:Fallback xmlns="">
      <p:transition spd="slow" advTm="89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A019BC6-F09B-417A-83A3-7D7A02C142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307FD6B-F00E-4D15-B4F8-27C813DBA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569066"/>
            <a:ext cx="4229099" cy="5655156"/>
          </a:xfrm>
        </p:spPr>
        <p:txBody>
          <a:bodyPr>
            <a:normAutofit lnSpcReduction="10000"/>
          </a:bodyPr>
          <a:lstStyle/>
          <a:p>
            <a:pPr lvl="1"/>
            <a:r>
              <a:rPr lang="en-US" i="1" dirty="0"/>
              <a:t>Liking</a:t>
            </a:r>
            <a:r>
              <a:rPr lang="en-US" dirty="0"/>
              <a:t>:  People Like Those Who Like Them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Reciprocity</a:t>
            </a:r>
            <a:r>
              <a:rPr lang="en-US" dirty="0"/>
              <a:t>:  People Repay in Kind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Social Proof</a:t>
            </a:r>
            <a:r>
              <a:rPr lang="en-US" dirty="0"/>
              <a:t>:  People Follow the Lead of Similar Others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Consistency</a:t>
            </a:r>
            <a:r>
              <a:rPr lang="en-US" dirty="0"/>
              <a:t>:  People Alight with Their Clear Commitments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Authority</a:t>
            </a:r>
            <a:r>
              <a:rPr lang="en-US" dirty="0"/>
              <a:t>:  People Defer to Experts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Scarcity</a:t>
            </a:r>
            <a:r>
              <a:rPr lang="en-US" dirty="0"/>
              <a:t>:  People Want More of What They Can Have Less Of</a:t>
            </a: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2086F9E-B9F6-415A-AC54-8E076313FE11}"/>
              </a:ext>
            </a:extLst>
          </p:cNvPr>
          <p:cNvSpPr txBox="1">
            <a:spLocks/>
          </p:cNvSpPr>
          <p:nvPr/>
        </p:nvSpPr>
        <p:spPr>
          <a:xfrm>
            <a:off x="571500" y="633778"/>
            <a:ext cx="3771900" cy="48783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0" i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Six Basic Principles of Persuasion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68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15"/>
    </mc:Choice>
    <mc:Fallback xmlns="">
      <p:transition spd="slow" advTm="60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A114EA9-F15F-4DD7-A5E6-06921FB28E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EE3B17-F671-4ABF-B8F2-985610B17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3C026FF-64A1-4A9A-8B73-8756F0F443CE}"/>
              </a:ext>
            </a:extLst>
          </p:cNvPr>
          <p:cNvSpPr txBox="1">
            <a:spLocks/>
          </p:cNvSpPr>
          <p:nvPr/>
        </p:nvSpPr>
        <p:spPr>
          <a:xfrm>
            <a:off x="4343400" y="569066"/>
            <a:ext cx="4229099" cy="565515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83464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12598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Arial" panose="020B0604020202020204" pitchFamily="34" charset="0"/>
              <a:buChar char="•"/>
              <a:defRPr sz="105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i="1"/>
              <a:t>Liking</a:t>
            </a:r>
            <a:r>
              <a:rPr lang="en-US"/>
              <a:t>:  People Like Those Who Like Them</a:t>
            </a:r>
          </a:p>
          <a:p>
            <a:pPr lvl="1"/>
            <a:endParaRPr lang="en-US"/>
          </a:p>
          <a:p>
            <a:pPr lvl="1"/>
            <a:r>
              <a:rPr lang="en-US" i="1"/>
              <a:t>Reciprocity</a:t>
            </a:r>
            <a:r>
              <a:rPr lang="en-US"/>
              <a:t>:  People Repay in Kind</a:t>
            </a:r>
          </a:p>
          <a:p>
            <a:pPr lvl="1"/>
            <a:endParaRPr lang="en-US"/>
          </a:p>
          <a:p>
            <a:pPr lvl="1"/>
            <a:r>
              <a:rPr lang="en-US" i="1"/>
              <a:t>Social Proof</a:t>
            </a:r>
            <a:r>
              <a:rPr lang="en-US"/>
              <a:t>:  People Follow the Lead of Similar Others</a:t>
            </a:r>
          </a:p>
          <a:p>
            <a:pPr lvl="1"/>
            <a:endParaRPr lang="en-US"/>
          </a:p>
          <a:p>
            <a:pPr lvl="1"/>
            <a:r>
              <a:rPr lang="en-US" i="1"/>
              <a:t>Consistency</a:t>
            </a:r>
            <a:r>
              <a:rPr lang="en-US"/>
              <a:t>:  People Alight with Their Clear Commitments</a:t>
            </a:r>
          </a:p>
          <a:p>
            <a:pPr lvl="1"/>
            <a:endParaRPr lang="en-US"/>
          </a:p>
          <a:p>
            <a:pPr lvl="1"/>
            <a:r>
              <a:rPr lang="en-US" i="1"/>
              <a:t>Authority</a:t>
            </a:r>
            <a:r>
              <a:rPr lang="en-US"/>
              <a:t>:  People Defer to Experts</a:t>
            </a:r>
          </a:p>
          <a:p>
            <a:pPr lvl="1"/>
            <a:endParaRPr lang="en-US"/>
          </a:p>
          <a:p>
            <a:pPr lvl="1"/>
            <a:r>
              <a:rPr lang="en-US" i="1"/>
              <a:t>Scarcity</a:t>
            </a:r>
            <a:r>
              <a:rPr lang="en-US"/>
              <a:t>:  People Want More of What They Can Have Less Of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58EA7EA-6483-4B98-818F-5B21ABE335D5}"/>
              </a:ext>
            </a:extLst>
          </p:cNvPr>
          <p:cNvSpPr txBox="1">
            <a:spLocks/>
          </p:cNvSpPr>
          <p:nvPr/>
        </p:nvSpPr>
        <p:spPr>
          <a:xfrm>
            <a:off x="571500" y="633778"/>
            <a:ext cx="3771900" cy="48783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0" i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Six Basic Principles of Persuasion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417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21"/>
    </mc:Choice>
    <mc:Fallback xmlns="">
      <p:transition spd="slow" advTm="50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E699E8-98B1-4734-9D0D-24FD5B4033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75E1172-A868-45EE-8542-103C6AB82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569066"/>
            <a:ext cx="4229099" cy="5655156"/>
          </a:xfrm>
        </p:spPr>
        <p:txBody>
          <a:bodyPr>
            <a:normAutofit lnSpcReduction="10000"/>
          </a:bodyPr>
          <a:lstStyle/>
          <a:p>
            <a:pPr lvl="1"/>
            <a:r>
              <a:rPr lang="en-US" i="1" dirty="0"/>
              <a:t>Liking</a:t>
            </a:r>
            <a:r>
              <a:rPr lang="en-US" dirty="0"/>
              <a:t>:  People Like Those Who Like Them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Reciprocity</a:t>
            </a:r>
            <a:r>
              <a:rPr lang="en-US" dirty="0"/>
              <a:t>:  People Repay in Kind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Social Proof</a:t>
            </a:r>
            <a:r>
              <a:rPr lang="en-US" dirty="0"/>
              <a:t>:  People Follow the Lead of Similar Others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Consistency</a:t>
            </a:r>
            <a:r>
              <a:rPr lang="en-US" dirty="0"/>
              <a:t>:  People Alight with Their Clear Commitments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Authority</a:t>
            </a:r>
            <a:r>
              <a:rPr lang="en-US" dirty="0"/>
              <a:t>:  People Defer to Experts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Scarcity</a:t>
            </a:r>
            <a:r>
              <a:rPr lang="en-US" dirty="0"/>
              <a:t>:  People Want More of What They Can Have Less Of</a:t>
            </a: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9A8366B-2BCA-4CFD-B10E-9771BCCA0B92}"/>
              </a:ext>
            </a:extLst>
          </p:cNvPr>
          <p:cNvSpPr txBox="1">
            <a:spLocks/>
          </p:cNvSpPr>
          <p:nvPr/>
        </p:nvSpPr>
        <p:spPr>
          <a:xfrm>
            <a:off x="571500" y="633778"/>
            <a:ext cx="3771900" cy="48783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0" i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Six Basic Principles of Persuasion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53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56"/>
    </mc:Choice>
    <mc:Fallback xmlns="">
      <p:transition spd="slow" advTm="65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E038C58-F152-4417-865E-EB8BAB321E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A66645C-F109-4F63-AD79-6E7691293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569066"/>
            <a:ext cx="4229099" cy="5655156"/>
          </a:xfrm>
        </p:spPr>
        <p:txBody>
          <a:bodyPr>
            <a:normAutofit lnSpcReduction="10000"/>
          </a:bodyPr>
          <a:lstStyle/>
          <a:p>
            <a:pPr lvl="1"/>
            <a:r>
              <a:rPr lang="en-US" i="1" dirty="0"/>
              <a:t>Liking</a:t>
            </a:r>
            <a:r>
              <a:rPr lang="en-US" dirty="0"/>
              <a:t>:  People Like Those Who Like Them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Reciprocity</a:t>
            </a:r>
            <a:r>
              <a:rPr lang="en-US" dirty="0"/>
              <a:t>:  People Repay in Kind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Social Proof</a:t>
            </a:r>
            <a:r>
              <a:rPr lang="en-US" dirty="0"/>
              <a:t>:  People Follow the Lead of Similar Others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Consistency</a:t>
            </a:r>
            <a:r>
              <a:rPr lang="en-US" dirty="0"/>
              <a:t>:  People Alight with Their Clear Commitments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Authority</a:t>
            </a:r>
            <a:r>
              <a:rPr lang="en-US" dirty="0"/>
              <a:t>:  People Defer to Experts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Scarcity</a:t>
            </a:r>
            <a:r>
              <a:rPr lang="en-US" dirty="0"/>
              <a:t>:  People Want More of What They Can Have Less Of</a:t>
            </a: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DF7553E-FBD1-41AC-B3D7-EC4F8FA32C27}"/>
              </a:ext>
            </a:extLst>
          </p:cNvPr>
          <p:cNvSpPr txBox="1">
            <a:spLocks/>
          </p:cNvSpPr>
          <p:nvPr/>
        </p:nvSpPr>
        <p:spPr>
          <a:xfrm>
            <a:off x="571500" y="633778"/>
            <a:ext cx="3771900" cy="48783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0" i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Six Basic Principles of Persuasion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49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041"/>
    </mc:Choice>
    <mc:Fallback xmlns="">
      <p:transition spd="slow" advTm="75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9E9C6DE8-E535-48B4-9C61-2EF1AD1CC3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544BF73-189C-42C8-838F-A62FBB4B0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569066"/>
            <a:ext cx="4229099" cy="5655156"/>
          </a:xfrm>
        </p:spPr>
        <p:txBody>
          <a:bodyPr>
            <a:normAutofit lnSpcReduction="10000"/>
          </a:bodyPr>
          <a:lstStyle/>
          <a:p>
            <a:pPr lvl="1"/>
            <a:r>
              <a:rPr lang="en-US" i="1" dirty="0"/>
              <a:t>Liking</a:t>
            </a:r>
            <a:r>
              <a:rPr lang="en-US" dirty="0"/>
              <a:t>:  People Like Those Who Like Them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Reciprocity</a:t>
            </a:r>
            <a:r>
              <a:rPr lang="en-US" dirty="0"/>
              <a:t>:  People Repay in Kind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Social Proof</a:t>
            </a:r>
            <a:r>
              <a:rPr lang="en-US" dirty="0"/>
              <a:t>:  People Follow the Lead of Similar Others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Consistency</a:t>
            </a:r>
            <a:r>
              <a:rPr lang="en-US" dirty="0"/>
              <a:t>:  People Alight with Their Clear Commitments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Authority</a:t>
            </a:r>
            <a:r>
              <a:rPr lang="en-US" dirty="0"/>
              <a:t>:  People Defer to Experts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Scarcity</a:t>
            </a:r>
            <a:r>
              <a:rPr lang="en-US" dirty="0"/>
              <a:t>:  People Want More of What They Can Have Less Of</a:t>
            </a:r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D759C19-FE5D-4BFB-8D15-74043C0D877D}"/>
              </a:ext>
            </a:extLst>
          </p:cNvPr>
          <p:cNvSpPr txBox="1">
            <a:spLocks/>
          </p:cNvSpPr>
          <p:nvPr/>
        </p:nvSpPr>
        <p:spPr>
          <a:xfrm>
            <a:off x="571500" y="633778"/>
            <a:ext cx="3771900" cy="48783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0" i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Six Basic Principles of Persuasion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36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161"/>
    </mc:Choice>
    <mc:Fallback xmlns="">
      <p:transition spd="slow" advTm="97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A0C3AF0-986A-4100-9325-19E97728EA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D09F1BE-16F9-43AA-B443-DEC188B59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569066"/>
            <a:ext cx="4229099" cy="5655156"/>
          </a:xfrm>
        </p:spPr>
        <p:txBody>
          <a:bodyPr>
            <a:normAutofit lnSpcReduction="10000"/>
          </a:bodyPr>
          <a:lstStyle/>
          <a:p>
            <a:pPr lvl="1"/>
            <a:r>
              <a:rPr lang="en-US" i="1" dirty="0"/>
              <a:t>Liking</a:t>
            </a:r>
            <a:r>
              <a:rPr lang="en-US" dirty="0"/>
              <a:t>:  People Like Those Who Like Them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Reciprocity</a:t>
            </a:r>
            <a:r>
              <a:rPr lang="en-US" dirty="0"/>
              <a:t>:  People Repay in Kind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Social Proof</a:t>
            </a:r>
            <a:r>
              <a:rPr lang="en-US" dirty="0"/>
              <a:t>:  People Follow the Lead of Similar Others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Consistency</a:t>
            </a:r>
            <a:r>
              <a:rPr lang="en-US" dirty="0"/>
              <a:t>:  People Alight with Their Clear Commitments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Authority</a:t>
            </a:r>
            <a:r>
              <a:rPr lang="en-US" dirty="0"/>
              <a:t>:  People Defer to Experts</a:t>
            </a:r>
          </a:p>
          <a:p>
            <a:pPr lvl="1"/>
            <a:endParaRPr lang="en-US" dirty="0"/>
          </a:p>
          <a:p>
            <a:pPr lvl="1"/>
            <a:r>
              <a:rPr lang="en-US" i="1" dirty="0"/>
              <a:t>Scarcity</a:t>
            </a:r>
            <a:r>
              <a:rPr lang="en-US" dirty="0"/>
              <a:t>:  People Want More of What They Can Have Less Of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F21F40D-0A61-4C54-BC2B-15E8CADE02FC}"/>
              </a:ext>
            </a:extLst>
          </p:cNvPr>
          <p:cNvSpPr txBox="1">
            <a:spLocks/>
          </p:cNvSpPr>
          <p:nvPr/>
        </p:nvSpPr>
        <p:spPr>
          <a:xfrm>
            <a:off x="571500" y="633778"/>
            <a:ext cx="3771900" cy="48783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0" i="1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Six Basic Principles of Persuasion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6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412"/>
    </mc:Choice>
    <mc:Fallback xmlns="">
      <p:transition spd="slow" advTm="62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8F22181-DAE4-4EF7-9ACE-68F268670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200" y="1140439"/>
            <a:ext cx="4063799" cy="5085133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/>
            <a:r>
              <a:rPr lang="en-US" sz="2900"/>
              <a:t>Chapter Twelve</a:t>
            </a:r>
            <a:br>
              <a:rPr lang="en-US" sz="2900"/>
            </a:br>
            <a:r>
              <a:rPr lang="en-US" sz="2900"/>
              <a:t>Communication &amp; Conflict Resolution Skills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EAE75BF-2A13-4AE5-9A67-8018EAA849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992" y="1190408"/>
            <a:ext cx="2527611" cy="503516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LEADERSHIP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Andrew J. </a:t>
            </a:r>
            <a:r>
              <a:rPr lang="en-US" sz="2400" dirty="0" err="1"/>
              <a:t>DuBrin</a:t>
            </a:r>
            <a:r>
              <a:rPr lang="en-US" sz="2400" dirty="0"/>
              <a:t>, 7</a:t>
            </a:r>
            <a:r>
              <a:rPr lang="en-US" sz="2400" baseline="30000" dirty="0"/>
              <a:t>th</a:t>
            </a:r>
            <a:r>
              <a:rPr lang="en-US" sz="2400" dirty="0"/>
              <a:t> Edition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C6CC345-4854-40F5-9318-B849C329A7F0}"/>
              </a:ext>
            </a:extLst>
          </p:cNvPr>
          <p:cNvSpPr txBox="1">
            <a:spLocks/>
          </p:cNvSpPr>
          <p:nvPr/>
        </p:nvSpPr>
        <p:spPr>
          <a:xfrm>
            <a:off x="816685" y="5537926"/>
            <a:ext cx="5275772" cy="70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52531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AD0CD-6E99-40F4-98DD-389B3B4D0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1C836-3ED3-407E-B064-2C3718B33834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9746879">
            <a:off x="1752857" y="1907962"/>
            <a:ext cx="4902268" cy="3706774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</a:rPr>
              <a:t>“The key to successful leadership today is influence, not authority.” ~ Kenneth Blanchard. 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3666AC6-5508-4623-A9A2-6844378783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33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15"/>
    </mc:Choice>
    <mc:Fallback xmlns="">
      <p:transition spd="slow" advTm="9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86A2-E4D4-487B-A604-E0703341A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53FCD-7999-4CFC-A765-3B07465FC8CD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9635594">
            <a:off x="796980" y="2756908"/>
            <a:ext cx="7620000" cy="3544082"/>
          </a:xfrm>
        </p:spPr>
        <p:txBody>
          <a:bodyPr>
            <a:normAutofit/>
          </a:bodyPr>
          <a:lstStyle/>
          <a:p>
            <a:pPr marL="114300" indent="0" algn="ctr">
              <a:buNone/>
            </a:pPr>
            <a:r>
              <a:rPr lang="en-US" sz="5400" b="1" dirty="0" err="1">
                <a:solidFill>
                  <a:schemeClr val="tx2"/>
                </a:solidFill>
                <a:latin typeface="Algerian" panose="04020705040A02060702" pitchFamily="82" charset="0"/>
              </a:rPr>
              <a:t>Jazak</a:t>
            </a:r>
            <a:r>
              <a:rPr lang="en-US" sz="5400" b="1" dirty="0">
                <a:solidFill>
                  <a:schemeClr val="tx2"/>
                </a:solidFill>
                <a:latin typeface="Algerian" panose="04020705040A02060702" pitchFamily="82" charset="0"/>
              </a:rPr>
              <a:t> Allah </a:t>
            </a:r>
            <a:r>
              <a:rPr lang="en-US" sz="5400" b="1" dirty="0" err="1">
                <a:solidFill>
                  <a:schemeClr val="tx2"/>
                </a:solidFill>
                <a:latin typeface="Algerian" panose="04020705040A02060702" pitchFamily="82" charset="0"/>
              </a:rPr>
              <a:t>Khair</a:t>
            </a:r>
            <a:endParaRPr lang="en-US" sz="5400" b="1" dirty="0">
              <a:solidFill>
                <a:schemeClr val="tx2"/>
              </a:solidFill>
              <a:latin typeface="Algerian" panose="04020705040A02060702" pitchFamily="82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F63F481-B6E0-4D6F-BE19-CAFAC1BB12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2"/>
    </mc:Choice>
    <mc:Fallback xmlns="">
      <p:transition spd="slow" advTm="2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ACF67-9D9F-4B5C-9EBD-31D2DFEBA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Lec</a:t>
            </a:r>
            <a:r>
              <a:rPr lang="en-US" dirty="0"/>
              <a:t> #2</a:t>
            </a:r>
            <a:br>
              <a:rPr lang="en-US" dirty="0"/>
            </a:br>
            <a:r>
              <a:rPr lang="en-US" dirty="0"/>
              <a:t>Week 10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9D702F-FE09-43BA-A5E4-EB58B8DADE34}"/>
              </a:ext>
            </a:extLst>
          </p:cNvPr>
          <p:cNvSpPr txBox="1">
            <a:spLocks/>
          </p:cNvSpPr>
          <p:nvPr/>
        </p:nvSpPr>
        <p:spPr>
          <a:xfrm>
            <a:off x="4038600" y="559678"/>
            <a:ext cx="4686299" cy="58169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3464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20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8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Corbel" panose="020B0503020204020204" pitchFamily="34" charset="0"/>
              <a:buChar char="–"/>
              <a:defRPr sz="140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685800" rtl="0" eaLnBrk="1" latinLnBrk="0" hangingPunct="1">
              <a:lnSpc>
                <a:spcPct val="112000"/>
              </a:lnSpc>
              <a:spcBef>
                <a:spcPts val="900"/>
              </a:spcBef>
              <a:buFont typeface="Arial" panose="020B0604020202020204" pitchFamily="34" charset="0"/>
              <a:buChar char="•"/>
              <a:defRPr sz="140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83464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83464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Arial" panose="020B0604020202020204" pitchFamily="34" charset="0"/>
              <a:buChar char="•"/>
              <a:defRPr sz="1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83464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12598" algn="l" defTabSz="685800" rtl="0" eaLnBrk="1" latinLnBrk="0" hangingPunct="1">
              <a:lnSpc>
                <a:spcPct val="112000"/>
              </a:lnSpc>
              <a:spcBef>
                <a:spcPts val="975"/>
              </a:spcBef>
              <a:buFont typeface="Arial" panose="020B0604020202020204" pitchFamily="34" charset="0"/>
              <a:buChar char="•"/>
              <a:defRPr sz="105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685800" rtl="0" eaLnBrk="1" fontAlgn="auto" latinLnBrk="0" hangingPunct="1">
              <a:lnSpc>
                <a:spcPct val="17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Course Learning Objectives</a:t>
            </a:r>
          </a:p>
          <a:p>
            <a:pPr marL="283464" marR="0" lvl="0" indent="-283464" algn="just" defTabSz="685800" rtl="0" eaLnBrk="1" fontAlgn="auto" latinLnBrk="0" hangingPunct="1">
              <a:lnSpc>
                <a:spcPct val="17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Describe key features of a power-oriented linguistic style.</a:t>
            </a:r>
          </a:p>
          <a:p>
            <a:pPr marL="283464" marR="0" lvl="0" indent="-283464" algn="just" defTabSz="685800" rtl="0" eaLnBrk="1" fontAlgn="auto" latinLnBrk="0" hangingPunct="1">
              <a:lnSpc>
                <a:spcPct val="17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Describe the six basic principles of persuasion.</a:t>
            </a:r>
          </a:p>
          <a:p>
            <a:pPr marL="283464" marR="0" lvl="0" indent="-283464" algn="just" defTabSz="685800" rtl="0" eaLnBrk="1" fontAlgn="auto" latinLnBrk="0" hangingPunct="1">
              <a:lnSpc>
                <a:spcPct val="17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Describe the challenge of selective listening, and the basics of making the rounds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655D854-DDC7-41C5-B6FF-BEC21A61B9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20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70"/>
    </mc:Choice>
    <mc:Fallback xmlns="">
      <p:transition spd="slow" advTm="16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EE5DE-F336-404D-BB85-F55225631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Up Conclusions with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DD049-76BD-4FA1-9D5D-8D4344F0E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Use of factual data to enhance persuasion.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data can be collect by yourself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dirty="0"/>
              <a:t>Or 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Published sources also provide convincing data for arguments.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newspapers, business magazines and the Internet. </a:t>
            </a:r>
          </a:p>
          <a:p>
            <a:pPr algn="just">
              <a:lnSpc>
                <a:spcPct val="150000"/>
              </a:lnSpc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D4E6E4B-F2EB-4065-A815-048C69B9D0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34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42"/>
    </mc:Choice>
    <mc:Fallback xmlns="">
      <p:transition spd="slow" advTm="46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07C96-EFC4-4FD3-9E8F-6D95B833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Minimize Language Errors, Junk Words, and Vocalized Pauses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B0A72-E6BE-4662-A684-347338A91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Using colorful, powerful words enhances the perception that you are self-confident and have leadership qualities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grammatical precision </a:t>
            </a:r>
          </a:p>
          <a:p>
            <a:pPr algn="just">
              <a:lnSpc>
                <a:spcPct val="150000"/>
              </a:lnSpc>
            </a:pPr>
            <a:endParaRPr lang="en-US" dirty="0"/>
          </a:p>
          <a:p>
            <a:pPr algn="just">
              <a:lnSpc>
                <a:spcPct val="150000"/>
              </a:lnSpc>
            </a:pPr>
            <a:r>
              <a:rPr lang="en-US" dirty="0"/>
              <a:t> Some of these errors are subtle and are made so frequently that many people do not realize they are wrong; but again, avoiding grammatical errors may enhance a person’s leadership stature. </a:t>
            </a:r>
          </a:p>
          <a:p>
            <a:pPr algn="just">
              <a:lnSpc>
                <a:spcPct val="150000"/>
              </a:lnSpc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AFE13CB-FEA8-4B9B-994B-D23DF8881C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02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408"/>
    </mc:Choice>
    <mc:Fallback xmlns="">
      <p:transition spd="slow" advTm="50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AA80B-4E98-469A-AD26-202FB51E5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Minimize Language Errors, Junk Words, and Vocalized Pauses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E05CA0-3B30-4AE8-896E-7E4E0EBAD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Using colorful, powerful words enhances the perception that you are self-confident and have leadership qualities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grammatical precision </a:t>
            </a:r>
          </a:p>
          <a:p>
            <a:pPr algn="just">
              <a:lnSpc>
                <a:spcPct val="150000"/>
              </a:lnSpc>
            </a:pPr>
            <a:endParaRPr lang="en-US" dirty="0"/>
          </a:p>
          <a:p>
            <a:pPr algn="just">
              <a:lnSpc>
                <a:spcPct val="150000"/>
              </a:lnSpc>
            </a:pPr>
            <a:r>
              <a:rPr lang="en-US" dirty="0"/>
              <a:t> Some of these errors are subtle and are made so frequently that many people do not realize they are wrong; but again, avoiding grammatical errors may enhance a person’s leadership stature. </a:t>
            </a:r>
          </a:p>
          <a:p>
            <a:pPr algn="just">
              <a:lnSpc>
                <a:spcPct val="150000"/>
              </a:lnSpc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5E11D53-A8CB-40A4-9B64-5A1EFB1E4D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832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32"/>
    </mc:Choice>
    <mc:Fallback xmlns="">
      <p:transition spd="slow" advTm="73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EA50A-3DEC-4331-8F93-769CBCBE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Business Jargon in Appropriate Doses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48BC7-13F0-411D-BB24-B1A924F38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Jargon</a:t>
            </a:r>
            <a:r>
              <a:rPr lang="en-US" dirty="0">
                <a:solidFill>
                  <a:schemeClr val="tx1"/>
                </a:solidFill>
              </a:rPr>
              <a:t> is the term for specialized or technical language </a:t>
            </a:r>
            <a:endParaRPr lang="en-US" dirty="0"/>
          </a:p>
          <a:p>
            <a:pPr algn="just">
              <a:lnSpc>
                <a:spcPct val="150000"/>
              </a:lnSpc>
            </a:pPr>
            <a:r>
              <a:rPr lang="en-US" dirty="0"/>
              <a:t>Often the jargon is used automatically without deliberate thought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Help establish rapport and adds to a person’s popularity.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Too much jargon makes a person seem stereotyped 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Using the business/technical jargon in appropriate doses </a:t>
            </a:r>
          </a:p>
          <a:p>
            <a:pPr algn="just">
              <a:lnSpc>
                <a:spcPct val="150000"/>
              </a:lnSpc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B32BAF-4729-4F54-A349-E4F0E4C6F5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789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868"/>
    </mc:Choice>
    <mc:Fallback xmlns="">
      <p:transition spd="slow" advTm="85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8B24-F5FE-4B94-8D7F-D2D7E0B86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Write Crisp and Clear Memos, Letters, and Reports that Include a Front-Loaded Message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A2C1C-95D8-449C-BB63-A56F1A36B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Communicating through writing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Business leaders characteristically write easy-to-read and well organized messages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 Writing, in addition to speaking, is more persuasive 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Front-loaded messages are particularly important for leaders because people expect leaders to be forceful in communicators. </a:t>
            </a:r>
          </a:p>
          <a:p>
            <a:pPr algn="just">
              <a:lnSpc>
                <a:spcPct val="150000"/>
              </a:lnSpc>
            </a:pPr>
            <a:endParaRPr lang="en-US" dirty="0"/>
          </a:p>
          <a:p>
            <a:pPr algn="just">
              <a:lnSpc>
                <a:spcPct val="150000"/>
              </a:lnSpc>
            </a:pP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20B8909-E677-42E1-A32B-8F9E9729E2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4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28"/>
    </mc:Choice>
    <mc:Fallback xmlns="">
      <p:transition spd="slow" advTm="52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7C7CF-5830-4C67-AFAF-637C07E76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a Power-Oriented Linguistic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76352-A19B-41CC-9C8A-53DBB9CB3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correct linguistic style ------- a person’s natural speaking pattern.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the amount of directness, pacing and pausing, word choice, and the use of communication devices as jokes, figures of speech, anecdotes, questions, and apologies.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culturally learned signals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4D429F4-3FE7-4AD5-98CE-DB7379AA1F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992"/>
    </mc:Choice>
    <mc:Fallback xmlns="">
      <p:transition spd="slow" advTm="41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07151B"/>
      </a:dk2>
      <a:lt2>
        <a:srgbClr val="F2F3F3"/>
      </a:lt2>
      <a:accent1>
        <a:srgbClr val="1C546B"/>
      </a:accent1>
      <a:accent2>
        <a:srgbClr val="606968"/>
      </a:accent2>
      <a:accent3>
        <a:srgbClr val="8D8D35"/>
      </a:accent3>
      <a:accent4>
        <a:srgbClr val="D9A142"/>
      </a:accent4>
      <a:accent5>
        <a:srgbClr val="C47023"/>
      </a:accent5>
      <a:accent6>
        <a:srgbClr val="754D64"/>
      </a:accent6>
      <a:hlink>
        <a:srgbClr val="417E93"/>
      </a:hlink>
      <a:folHlink>
        <a:srgbClr val="A76D89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algn="ctr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12434FFF-CE4A-40FC-99FF-CA1400F2E62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989</Words>
  <Application>Microsoft Office PowerPoint</Application>
  <PresentationFormat>On-screen Show (4:3)</PresentationFormat>
  <Paragraphs>160</Paragraphs>
  <Slides>21</Slides>
  <Notes>3</Notes>
  <HiddenSlides>0</HiddenSlides>
  <MMClips>20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Algerian</vt:lpstr>
      <vt:lpstr>Arial</vt:lpstr>
      <vt:lpstr>Calibri</vt:lpstr>
      <vt:lpstr>Century Schoolbook</vt:lpstr>
      <vt:lpstr>Corbel</vt:lpstr>
      <vt:lpstr>Office Theme</vt:lpstr>
      <vt:lpstr>Headlines</vt:lpstr>
      <vt:lpstr>PowerPoint Presentation</vt:lpstr>
      <vt:lpstr>Chapter Twelve Communication &amp; Conflict Resolution Skills</vt:lpstr>
      <vt:lpstr>Lec #2 Week 10</vt:lpstr>
      <vt:lpstr>Back Up Conclusions with Data</vt:lpstr>
      <vt:lpstr>Minimize Language Errors, Junk Words, and Vocalized Pauses</vt:lpstr>
      <vt:lpstr>Minimize Language Errors, Junk Words, and Vocalized Pauses</vt:lpstr>
      <vt:lpstr>Use Business Jargon in Appropriate Doses</vt:lpstr>
      <vt:lpstr>Write Crisp and Clear Memos, Letters, and Reports that Include a Front-Loaded Message </vt:lpstr>
      <vt:lpstr>Use a Power-Oriented Linguistic Style</vt:lpstr>
      <vt:lpstr>Use a Power-Oriented Linguistic Style</vt:lpstr>
      <vt:lpstr>Use a Power-Oriented Linguistic Style</vt:lpstr>
      <vt:lpstr>Six Basic Principles of Persuasion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Twelve Communication &amp; Conflict Resolution Skills</dc:title>
  <dc:creator>Maryam Farooq</dc:creator>
  <cp:lastModifiedBy>Maryam Farooq</cp:lastModifiedBy>
  <cp:revision>3</cp:revision>
  <dcterms:created xsi:type="dcterms:W3CDTF">2020-04-24T18:29:14Z</dcterms:created>
  <dcterms:modified xsi:type="dcterms:W3CDTF">2020-04-24T19:20:17Z</dcterms:modified>
</cp:coreProperties>
</file>